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81F2C"/>
        </a:solidFill>
        <a:effectLst/>
      </p:bgPr>
    </p:bg>
    <p:spTree>
      <p:nvGrpSpPr>
        <p:cNvPr id="1" name=""/>
        <p:cNvGrpSpPr/>
        <p:nvPr/>
      </p:nvGrpSpPr>
      <p:grpSpPr/>
      <p:pic>
        <p:nvPicPr>
          <p:cNvPr id="2" name="Picture 1" descr="servoprime-dark.png"/>
          <p:cNvPicPr>
            <a:picLocks noChangeAspect="1"/>
          </p:cNvPicPr>
          <p:nvPr/>
        </p:nvPicPr>
        <p:blipFill>
          <a:blip r:embed="rId2"/>
          <a:stretch>
            <a:fillRect/>
          </a:stretch>
        </p:blipFill>
        <p:spPr>
          <a:xfrm>
            <a:off x="5852160" y="0"/>
            <a:ext cx="12192000" cy="6858000"/>
          </a:xfrm>
          <a:prstGeom prst="rect">
            <a:avLst/>
          </a:prstGeom>
        </p:spPr>
      </p:pic>
      <p:sp>
        <p:nvSpPr>
          <p:cNvPr id="3" name="Rectangle 2"/>
          <p:cNvSpPr/>
          <p:nvPr/>
        </p:nvSpPr>
        <p:spPr>
          <a:xfrm>
            <a:off x="731520" y="3977639"/>
            <a:ext cx="2011680" cy="82296"/>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2011680"/>
            <a:ext cx="5669280" cy="1828800"/>
          </a:xfrm>
          <a:prstGeom prst="rect">
            <a:avLst/>
          </a:prstGeom>
          <a:noFill/>
        </p:spPr>
        <p:txBody>
          <a:bodyPr wrap="square">
            <a:spAutoFit/>
          </a:bodyPr>
          <a:lstStyle/>
          <a:p>
            <a:r>
              <a:rPr sz="4400" b="1">
                <a:solidFill>
                  <a:srgbClr val="FFFFFF"/>
                </a:solidFill>
                <a:latin typeface="Barlow"/>
              </a:rPr>
              <a:t>Trade show standards</a:t>
            </a:r>
          </a:p>
          <a:p>
            <a:r>
              <a:rPr sz="1800">
                <a:solidFill>
                  <a:srgbClr val="C1C6C8"/>
                </a:solidFill>
                <a:latin typeface="Barlow"/>
              </a:rPr>
              <a:t>Sales team lineup, 2026</a:t>
            </a:r>
          </a:p>
        </p:txBody>
      </p:sp>
      <p:pic>
        <p:nvPicPr>
          <p:cNvPr id="5" name="Picture 4" descr="horizontal_RGB_REVERSE.png"/>
          <p:cNvPicPr>
            <a:picLocks noChangeAspect="1"/>
          </p:cNvPicPr>
          <p:nvPr/>
        </p:nvPicPr>
        <p:blipFill>
          <a:blip r:embed="rId3"/>
          <a:stretch>
            <a:fillRect/>
          </a:stretch>
        </p:blipFill>
        <p:spPr>
          <a:xfrm>
            <a:off x="731520" y="5852160"/>
            <a:ext cx="2103120" cy="4572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Purpose</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This standard covers how RPGMotor Works plans, staffs and runs trade shows, from a 3 x 3 m stand at a regional fair to the main booth at Hannover Messe. It applies to employees, channel partners exhibiting under our brand and the agencies that build for us.</a:t>
            </a:r>
          </a:p>
          <a:p>
            <a:pPr>
              <a:spcAft>
                <a:spcPts val="800"/>
              </a:spcAft>
            </a:pPr>
            <a:r>
              <a:rPr sz="1700">
                <a:solidFill>
                  <a:srgbClr val="0B1520"/>
                </a:solidFill>
                <a:latin typeface="Barlow"/>
              </a:rPr>
              <a:t>Owner: Derek Tran, Events Manager. Questions go to marketing@rpgmotor-works.com.</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Show calendar</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The global calendar is set every September for the following year. Core shows are Hannover Messe, automatica, SPS, IMTS, Automate, EV Tech Expo Europe, MD&amp;M West, Drives &amp; Controls and IMTEX.</a:t>
            </a:r>
          </a:p>
          <a:p>
            <a:pPr>
              <a:spcAft>
                <a:spcPts val="800"/>
              </a:spcAft>
            </a:pPr>
            <a:r>
              <a:rPr sz="1700">
                <a:solidFill>
                  <a:srgbClr val="0B1520"/>
                </a:solidFill>
                <a:latin typeface="Barlow"/>
              </a:rPr>
              <a:t>Divisions can propose additional shows by 1 October</a:t>
            </a:r>
          </a:p>
          <a:p>
            <a:pPr>
              <a:spcAft>
                <a:spcPts val="800"/>
              </a:spcAft>
            </a:pPr>
            <a:r>
              <a:rPr sz="1700">
                <a:solidFill>
                  <a:srgbClr val="0B1520"/>
                </a:solidFill>
                <a:latin typeface="Barlow"/>
              </a:rPr>
              <a:t>Shows added later need a business case and a budget owner</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Planning timeline</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Working back from opening day</a:t>
            </a:r>
          </a:p>
          <a:p>
            <a:pPr>
              <a:spcAft>
                <a:spcPts val="800"/>
              </a:spcAft>
            </a:pPr>
            <a:r>
              <a:rPr sz="1700">
                <a:solidFill>
                  <a:srgbClr val="0B1520"/>
                </a:solidFill>
                <a:latin typeface="Barlow"/>
              </a:rPr>
              <a:t>6 months: space booked, booth size and layout agreed</a:t>
            </a:r>
          </a:p>
          <a:p>
            <a:pPr>
              <a:spcAft>
                <a:spcPts val="800"/>
              </a:spcAft>
            </a:pPr>
            <a:r>
              <a:rPr sz="1700">
                <a:solidFill>
                  <a:srgbClr val="0B1520"/>
                </a:solidFill>
                <a:latin typeface="Barlow"/>
              </a:rPr>
              <a:t>4 months: products and demos chosen, hardware requested from the plants</a:t>
            </a:r>
          </a:p>
          <a:p>
            <a:pPr>
              <a:spcAft>
                <a:spcPts val="800"/>
              </a:spcAft>
            </a:pPr>
            <a:r>
              <a:rPr sz="1700">
                <a:solidFill>
                  <a:srgbClr val="0B1520"/>
                </a:solidFill>
                <a:latin typeface="Barlow"/>
              </a:rPr>
              <a:t>3 months: graphics briefed; staffing plan and hotel blocks confirmed</a:t>
            </a:r>
          </a:p>
          <a:p>
            <a:pPr>
              <a:spcAft>
                <a:spcPts val="800"/>
              </a:spcAft>
            </a:pPr>
            <a:r>
              <a:rPr sz="1700">
                <a:solidFill>
                  <a:srgbClr val="0B1520"/>
                </a:solidFill>
                <a:latin typeface="Barlow"/>
              </a:rPr>
              <a:t>8 weeks: final graphics approved by Brand, print files to Kessler Druck</a:t>
            </a:r>
          </a:p>
          <a:p>
            <a:pPr>
              <a:spcAft>
                <a:spcPts val="800"/>
              </a:spcAft>
            </a:pPr>
            <a:r>
              <a:rPr sz="1700">
                <a:solidFill>
                  <a:srgbClr val="0B1520"/>
                </a:solidFill>
                <a:latin typeface="Barlow"/>
              </a:rPr>
              <a:t>6 weeks: hardware crated and shipped</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Booth system and graphics</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Booths are built from the modular RPG booth system: Stator Navy walls, Aluminium frame, white ceiling ring with the horizontal logo. Back walls carry one message per panel and one large product image.</a:t>
            </a:r>
          </a:p>
          <a:p>
            <a:pPr>
              <a:spcAft>
                <a:spcPts val="800"/>
              </a:spcAft>
            </a:pPr>
            <a:r>
              <a:rPr sz="1700">
                <a:solidFill>
                  <a:srgbClr val="0B1520"/>
                </a:solidFill>
                <a:latin typeface="Barlow"/>
              </a:rPr>
              <a:t>Logo high on the back wall and on the ceiling ring, visible from 30 m</a:t>
            </a:r>
          </a:p>
          <a:p>
            <a:pPr>
              <a:spcAft>
                <a:spcPts val="800"/>
              </a:spcAft>
            </a:pPr>
            <a:r>
              <a:rPr sz="1700">
                <a:solidFill>
                  <a:srgbClr val="0B1520"/>
                </a:solidFill>
                <a:latin typeface="Barlow"/>
              </a:rPr>
              <a:t>RPG Red under 15 percent of any wall</a:t>
            </a:r>
          </a:p>
          <a:p>
            <a:pPr>
              <a:spcAft>
                <a:spcPts val="800"/>
              </a:spcAft>
            </a:pPr>
            <a:r>
              <a:rPr sz="1700">
                <a:solidFill>
                  <a:srgbClr val="0B1520"/>
                </a:solidFill>
                <a:latin typeface="Barlow"/>
              </a:rPr>
              <a:t>Panel copy no longer than 12 words</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Product displays</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Show fewer products, better. Each plinth holds one product family, lit from above, with a short label giving the family name, the key figure and a QR code to the product page.</a:t>
            </a:r>
          </a:p>
          <a:p>
            <a:pPr>
              <a:spcAft>
                <a:spcPts val="800"/>
              </a:spcAft>
            </a:pPr>
            <a:r>
              <a:rPr sz="1700">
                <a:solidFill>
                  <a:srgbClr val="0B1520"/>
                </a:solidFill>
                <a:latin typeface="Barlow"/>
              </a:rPr>
              <a:t>Sectioned motors are the best display we have; ask the plants early</a:t>
            </a:r>
          </a:p>
          <a:p>
            <a:pPr>
              <a:spcAft>
                <a:spcPts val="800"/>
              </a:spcAft>
            </a:pPr>
            <a:r>
              <a:rPr sz="1700">
                <a:solidFill>
                  <a:srgbClr val="0B1520"/>
                </a:solidFill>
                <a:latin typeface="Barlow"/>
              </a:rPr>
              <a:t>Never show a product that isn't released without written approval from the division head</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Live demos</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Demos show a motor doing a real job: a RoboTorq arm picking parts, a ServoXcel axis running a tight motion profile, DriveSense flagging a bearing fault before it fails.</a:t>
            </a:r>
          </a:p>
          <a:p>
            <a:pPr>
              <a:spcAft>
                <a:spcPts val="800"/>
              </a:spcAft>
            </a:pPr>
            <a:r>
              <a:rPr sz="1700">
                <a:solidFill>
                  <a:srgbClr val="0B1520"/>
                </a:solidFill>
                <a:latin typeface="Barlow"/>
              </a:rPr>
              <a:t>Every demo has a trained owner on each shift</a:t>
            </a:r>
          </a:p>
          <a:p>
            <a:pPr>
              <a:spcAft>
                <a:spcPts val="800"/>
              </a:spcAft>
            </a:pPr>
            <a:r>
              <a:rPr sz="1700">
                <a:solidFill>
                  <a:srgbClr val="0B1520"/>
                </a:solidFill>
                <a:latin typeface="Barlow"/>
              </a:rPr>
              <a:t>Guarding and emergency stops as on a customer line</a:t>
            </a:r>
          </a:p>
          <a:p>
            <a:pPr>
              <a:spcAft>
                <a:spcPts val="800"/>
              </a:spcAft>
            </a:pPr>
            <a:r>
              <a:rPr sz="1700">
                <a:solidFill>
                  <a:srgbClr val="0B1520"/>
                </a:solidFill>
                <a:latin typeface="Barlow"/>
              </a:rPr>
              <a:t>Screens show live data, not looping videos</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Booth staffing</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Plan one staff member per 9 m² of open booth space, plus one engineer per live demo. Shifts run no longer than four hours on the floor without a break.</a:t>
            </a:r>
          </a:p>
          <a:p>
            <a:pPr>
              <a:spcAft>
                <a:spcPts val="800"/>
              </a:spcAft>
            </a:pPr>
            <a:r>
              <a:rPr sz="1700">
                <a:solidFill>
                  <a:srgbClr val="0B1520"/>
                </a:solidFill>
                <a:latin typeface="Barlow"/>
              </a:rPr>
              <a:t>Sales reps, application engineers and product managers on every shift</a:t>
            </a:r>
          </a:p>
          <a:p>
            <a:pPr>
              <a:spcAft>
                <a:spcPts val="800"/>
              </a:spcAft>
            </a:pPr>
            <a:r>
              <a:rPr sz="1700">
                <a:solidFill>
                  <a:srgbClr val="0B1520"/>
                </a:solidFill>
                <a:latin typeface="Barlow"/>
              </a:rPr>
              <a:t>A named show lead is on site from build to teardown</a:t>
            </a:r>
          </a:p>
          <a:p>
            <a:pPr>
              <a:spcAft>
                <a:spcPts val="800"/>
              </a:spcAft>
            </a:pPr>
            <a:r>
              <a:rPr sz="1700">
                <a:solidFill>
                  <a:srgbClr val="0B1520"/>
                </a:solidFill>
                <a:latin typeface="Barlow"/>
              </a:rPr>
              <a:t>Staff for the last hour as well as the first</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Staff briefing</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Two weeks before the show, the show lead runs a one-hour briefing for everyone working the booth. It covers the key messages, the demos, lead capture, the meeting room booking system and who to call when something goes wrong.</a:t>
            </a:r>
          </a:p>
          <a:p>
            <a:pPr>
              <a:spcAft>
                <a:spcPts val="800"/>
              </a:spcAft>
            </a:pPr>
            <a:r>
              <a:rPr sz="1700">
                <a:solidFill>
                  <a:srgbClr val="0B1520"/>
                </a:solidFill>
                <a:latin typeface="Barlow"/>
              </a:rPr>
              <a:t>Attendance is required. Staff who miss it watch the recording before they arrive.</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Dress code</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Booth staff wear the RPG event shirt in Stator Navy with the Rotor on the left chest, dark trousers or skirt and clean, closed shoes suitable for standing all day.</a:t>
            </a:r>
          </a:p>
          <a:p>
            <a:pPr>
              <a:spcAft>
                <a:spcPts val="800"/>
              </a:spcAft>
            </a:pPr>
            <a:r>
              <a:rPr sz="1700">
                <a:solidFill>
                  <a:srgbClr val="0B1520"/>
                </a:solidFill>
                <a:latin typeface="Barlow"/>
              </a:rPr>
              <a:t>Two shirts per person per show day, ordered through Bluefield Merch</a:t>
            </a:r>
          </a:p>
          <a:p>
            <a:pPr>
              <a:spcAft>
                <a:spcPts val="800"/>
              </a:spcAft>
            </a:pPr>
            <a:r>
              <a:rPr sz="1700">
                <a:solidFill>
                  <a:srgbClr val="0B1520"/>
                </a:solidFill>
                <a:latin typeface="Barlow"/>
              </a:rPr>
              <a:t>No other company or partner logos on clothing</a:t>
            </a:r>
          </a:p>
          <a:p>
            <a:pPr>
              <a:spcAft>
                <a:spcPts val="800"/>
              </a:spcAft>
            </a:pPr>
            <a:r>
              <a:rPr sz="1700">
                <a:solidFill>
                  <a:srgbClr val="0B1520"/>
                </a:solidFill>
                <a:latin typeface="Barlow"/>
              </a:rPr>
              <a:t>Jackets in Stator Navy or charcoal on cold days</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Badges and name tags</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Wear the show badge and the RPG name tag at all times on the floor. Name tags show first name, last name and job title in Barlow SemiBold, with the Rotor on the left.</a:t>
            </a:r>
          </a:p>
          <a:p>
            <a:pPr>
              <a:spcAft>
                <a:spcPts val="800"/>
              </a:spcAft>
            </a:pPr>
            <a:r>
              <a:rPr sz="1700">
                <a:solidFill>
                  <a:srgbClr val="0B1520"/>
                </a:solidFill>
                <a:latin typeface="Barlow"/>
              </a:rPr>
              <a:t>Order name tags with your shirt order</a:t>
            </a:r>
          </a:p>
          <a:p>
            <a:pPr>
              <a:spcAft>
                <a:spcPts val="800"/>
              </a:spcAft>
            </a:pPr>
            <a:r>
              <a:rPr sz="1700">
                <a:solidFill>
                  <a:srgbClr val="0B1520"/>
                </a:solidFill>
                <a:latin typeface="Barlow"/>
              </a:rPr>
              <a:t>Never lend your show badge to anyone</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Greeting visitors</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Stand at the edge of the booth facing the aisle. Open with a question about the visitor's work, listen and then match a product or demo to what they told you.</a:t>
            </a:r>
          </a:p>
          <a:p>
            <a:pPr>
              <a:spcAft>
                <a:spcPts val="800"/>
              </a:spcAft>
            </a:pPr>
            <a:r>
              <a:rPr sz="1700">
                <a:solidFill>
                  <a:srgbClr val="0B1520"/>
                </a:solidFill>
                <a:latin typeface="Barlow"/>
              </a:rPr>
              <a:t>Two minutes is enough to qualify a visitor; book a meeting if more is needed</a:t>
            </a:r>
          </a:p>
          <a:p>
            <a:pPr>
              <a:spcAft>
                <a:spcPts val="800"/>
              </a:spcAft>
            </a:pPr>
            <a:r>
              <a:rPr sz="1700">
                <a:solidFill>
                  <a:srgbClr val="0B1520"/>
                </a:solidFill>
                <a:latin typeface="Barlow"/>
              </a:rPr>
              <a:t>Hand over to a colleague by name, never walk away mid-conversation</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Lead capture with BoothScan</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All leads are captured in BoothScan on the booth tablets or your phone. Scan the visitor's badge, then add their application, timeline, the products they asked about and the next step.</a:t>
            </a:r>
          </a:p>
          <a:p>
            <a:pPr>
              <a:spcAft>
                <a:spcPts val="800"/>
              </a:spcAft>
            </a:pPr>
            <a:r>
              <a:rPr sz="1700">
                <a:solidFill>
                  <a:srgbClr val="0B1520"/>
                </a:solidFill>
                <a:latin typeface="Barlow"/>
              </a:rPr>
              <a:t>A lead without notes is not a lead</a:t>
            </a:r>
          </a:p>
          <a:p>
            <a:pPr>
              <a:spcAft>
                <a:spcPts val="800"/>
              </a:spcAft>
            </a:pPr>
            <a:r>
              <a:rPr sz="1700">
                <a:solidFill>
                  <a:srgbClr val="0B1520"/>
                </a:solidFill>
                <a:latin typeface="Barlow"/>
              </a:rPr>
              <a:t>No paper forms, business card bowls or spreadsheets</a:t>
            </a:r>
          </a:p>
          <a:p>
            <a:pPr>
              <a:spcAft>
                <a:spcPts val="800"/>
              </a:spcAft>
            </a:pPr>
            <a:r>
              <a:rPr sz="1700">
                <a:solidFill>
                  <a:srgbClr val="0B1520"/>
                </a:solidFill>
                <a:latin typeface="Barlow"/>
              </a:rPr>
              <a:t>Leads sync to the CRM each night and go to the owning sales rep the next morning</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Customer meetings</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Larger booths include a closed meeting room for pre-booked customer meetings. Book it through the show calendar. Walk-in use is allowed only when the room is free and the show lead agrees.</a:t>
            </a:r>
          </a:p>
          <a:p>
            <a:pPr>
              <a:spcAft>
                <a:spcPts val="800"/>
              </a:spcAft>
            </a:pPr>
            <a:r>
              <a:rPr sz="1700">
                <a:solidFill>
                  <a:srgbClr val="0B1520"/>
                </a:solidFill>
                <a:latin typeface="Barlow"/>
              </a:rPr>
              <a:t>Meetings run no longer than 45 minutes</a:t>
            </a:r>
          </a:p>
          <a:p>
            <a:pPr>
              <a:spcAft>
                <a:spcPts val="800"/>
              </a:spcAft>
            </a:pPr>
            <a:r>
              <a:rPr sz="1700">
                <a:solidFill>
                  <a:srgbClr val="0B1520"/>
                </a:solidFill>
                <a:latin typeface="Barlow"/>
              </a:rPr>
              <a:t>Clear the table and wipe the screen after every meeting</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Literature</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We bring little print. Each family has one A4 overview sheet; everything else is a QR code to the website. Keep a small stock of the current product catalog for distributors.</a:t>
            </a:r>
          </a:p>
          <a:p>
            <a:pPr>
              <a:spcAft>
                <a:spcPts val="800"/>
              </a:spcAft>
            </a:pPr>
            <a:r>
              <a:rPr sz="1700">
                <a:solidFill>
                  <a:srgbClr val="0B1520"/>
                </a:solidFill>
                <a:latin typeface="Barlow"/>
              </a:rPr>
              <a:t>Print quantities agreed with the show lead</a:t>
            </a:r>
          </a:p>
          <a:p>
            <a:pPr>
              <a:spcAft>
                <a:spcPts val="800"/>
              </a:spcAft>
            </a:pPr>
            <a:r>
              <a:rPr sz="1700">
                <a:solidFill>
                  <a:srgbClr val="0B1520"/>
                </a:solidFill>
                <a:latin typeface="Barlow"/>
              </a:rPr>
              <a:t>Leftover literature is recycled after the show, not shipped back</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Giveaways</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Giveaways come from the approved range at Bluefield Merch and carry the Rotor or the horizontal logo, never a product name.</a:t>
            </a:r>
          </a:p>
          <a:p>
            <a:pPr>
              <a:spcAft>
                <a:spcPts val="800"/>
              </a:spcAft>
            </a:pPr>
            <a:r>
              <a:rPr sz="1700">
                <a:solidFill>
                  <a:srgbClr val="0B1520"/>
                </a:solidFill>
                <a:latin typeface="Barlow"/>
              </a:rPr>
              <a:t>Useful, durable items only: torque bit sets, cable ties, notebooks</a:t>
            </a:r>
          </a:p>
          <a:p>
            <a:pPr>
              <a:spcAft>
                <a:spcPts val="800"/>
              </a:spcAft>
            </a:pPr>
            <a:r>
              <a:rPr sz="1700">
                <a:solidFill>
                  <a:srgbClr val="0B1520"/>
                </a:solidFill>
                <a:latin typeface="Barlow"/>
              </a:rPr>
              <a:t>No sweets, plush toys or single-use plastics</a:t>
            </a:r>
          </a:p>
          <a:p>
            <a:pPr>
              <a:spcAft>
                <a:spcPts val="800"/>
              </a:spcAft>
            </a:pPr>
            <a:r>
              <a:rPr sz="1700">
                <a:solidFill>
                  <a:srgbClr val="0B1520"/>
                </a:solidFill>
                <a:latin typeface="Barlow"/>
              </a:rPr>
              <a:t>Hand them out after a conversation, not from a bowl</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Social media at shows</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Sofia Romano's team posts from the official accounts. Booth staff are welcome to post from their own accounts as long as they follow the social media guidelines.</a:t>
            </a:r>
          </a:p>
          <a:p>
            <a:pPr>
              <a:spcAft>
                <a:spcPts val="800"/>
              </a:spcAft>
            </a:pPr>
            <a:r>
              <a:rPr sz="1700">
                <a:solidFill>
                  <a:srgbClr val="0B1520"/>
                </a:solidFill>
                <a:latin typeface="Barlow"/>
              </a:rPr>
              <a:t>Photograph the booth before the aisle fills up</a:t>
            </a:r>
          </a:p>
          <a:p>
            <a:pPr>
              <a:spcAft>
                <a:spcPts val="800"/>
              </a:spcAft>
            </a:pPr>
            <a:r>
              <a:rPr sz="1700">
                <a:solidFill>
                  <a:srgbClr val="0B1520"/>
                </a:solidFill>
                <a:latin typeface="Barlow"/>
              </a:rPr>
              <a:t>No photos of customers without their permission</a:t>
            </a:r>
          </a:p>
          <a:p>
            <a:pPr>
              <a:spcAft>
                <a:spcPts val="800"/>
              </a:spcAft>
            </a:pPr>
            <a:r>
              <a:rPr sz="1700">
                <a:solidFill>
                  <a:srgbClr val="0B1520"/>
                </a:solidFill>
                <a:latin typeface="Barlow"/>
              </a:rPr>
              <a:t>Never post prototypes, pricing or anything behind the storage room door</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Competitors and press</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Be polite to competitors who visit the booth, and keep the conversation general. Don't discuss pricing, roadmaps or customer names with them.</a:t>
            </a:r>
          </a:p>
          <a:p>
            <a:pPr>
              <a:spcAft>
                <a:spcPts val="800"/>
              </a:spcAft>
            </a:pPr>
            <a:r>
              <a:rPr sz="1700">
                <a:solidFill>
                  <a:srgbClr val="0B1520"/>
                </a:solidFill>
                <a:latin typeface="Barlow"/>
              </a:rPr>
              <a:t>Send journalists straight to Tomas Krause, Head of Communications, or the press contact on the show schedule. Booth staff don't give interviews.</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Health and safety</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The show lead knows the hall's emergency exits, the nearest first aid station and the organizer's safety contact. Every live demo has an emergency stop that any staff member can reach in two steps.</a:t>
            </a:r>
          </a:p>
          <a:p>
            <a:pPr>
              <a:spcAft>
                <a:spcPts val="800"/>
              </a:spcAft>
            </a:pPr>
            <a:r>
              <a:rPr sz="1700">
                <a:solidFill>
                  <a:srgbClr val="0B1520"/>
                </a:solidFill>
                <a:latin typeface="Barlow"/>
              </a:rPr>
              <a:t>Report any injury or near miss to the show lead within the hour</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Teardown and return shipping</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No one starts teardown before the hall officially closes. Pack in reverse order using the crate list, photograph each crate before it is sealed and confirm the return shipment with Events before you leave the hall.</a:t>
            </a:r>
          </a:p>
          <a:p>
            <a:pPr>
              <a:spcAft>
                <a:spcPts val="800"/>
              </a:spcAft>
            </a:pPr>
            <a:r>
              <a:rPr sz="1700">
                <a:solidFill>
                  <a:srgbClr val="0B1520"/>
                </a:solidFill>
                <a:latin typeface="Barlow"/>
              </a:rPr>
              <a:t>Customer-owned or borrowed hardware goes back directly to its owner</a:t>
            </a:r>
          </a:p>
          <a:p>
            <a:pPr>
              <a:spcAft>
                <a:spcPts val="800"/>
              </a:spcAft>
            </a:pPr>
            <a:r>
              <a:rPr sz="1700">
                <a:solidFill>
                  <a:srgbClr val="0B1520"/>
                </a:solidFill>
                <a:latin typeface="Barlow"/>
              </a:rPr>
              <a:t>Damaged graphics are logged for reprinting, not repacked</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Follow-up within 48 hours</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Every qualified lead hears from RPGMotor Works within 48 hours of the show closing. The owning sales rep sends a personal email that refers to the conversation in BoothScan and proposes a clear next step.</a:t>
            </a:r>
          </a:p>
          <a:p>
            <a:pPr>
              <a:spcAft>
                <a:spcPts val="800"/>
              </a:spcAft>
            </a:pPr>
            <a:r>
              <a:rPr sz="1700">
                <a:solidFill>
                  <a:srgbClr val="0B1520"/>
                </a:solidFill>
                <a:latin typeface="Barlow"/>
              </a:rPr>
              <a:t>Generic thank-you mailers do not count as follow-up</a:t>
            </a:r>
          </a:p>
          <a:p>
            <a:pPr>
              <a:spcAft>
                <a:spcPts val="800"/>
              </a:spcAft>
            </a:pPr>
            <a:r>
              <a:rPr sz="1700">
                <a:solidFill>
                  <a:srgbClr val="0B1520"/>
                </a:solidFill>
                <a:latin typeface="Barlow"/>
              </a:rPr>
              <a:t>Sales Directors review open leads one week after each show</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502920"/>
            <a:ext cx="10515600" cy="914400"/>
          </a:xfrm>
          <a:prstGeom prst="rect">
            <a:avLst/>
          </a:prstGeom>
          <a:noFill/>
        </p:spPr>
        <p:txBody>
          <a:bodyPr wrap="none">
            <a:spAutoFit/>
          </a:bodyPr>
          <a:lstStyle/>
          <a:p>
            <a:r>
              <a:rPr sz="3000" b="1">
                <a:solidFill>
                  <a:srgbClr val="081F2C"/>
                </a:solidFill>
                <a:latin typeface="Barlow"/>
              </a:rPr>
              <a:t>Show report</a:t>
            </a:r>
          </a:p>
        </p:txBody>
      </p:sp>
      <p:sp>
        <p:nvSpPr>
          <p:cNvPr id="3" name="Rectangle 2"/>
          <p:cNvSpPr/>
          <p:nvPr/>
        </p:nvSpPr>
        <p:spPr>
          <a:xfrm>
            <a:off x="731520" y="1234440"/>
            <a:ext cx="1097280" cy="54864"/>
          </a:xfrm>
          <a:prstGeom prst="rect">
            <a:avLst/>
          </a:prstGeom>
          <a:solidFill>
            <a:srgbClr val="C810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554480"/>
            <a:ext cx="10515600" cy="4389120"/>
          </a:xfrm>
          <a:prstGeom prst="rect">
            <a:avLst/>
          </a:prstGeom>
          <a:noFill/>
        </p:spPr>
        <p:txBody>
          <a:bodyPr wrap="square">
            <a:spAutoFit/>
          </a:bodyPr>
          <a:lstStyle/>
          <a:p>
            <a:pPr>
              <a:spcAft>
                <a:spcPts val="800"/>
              </a:spcAft>
            </a:pPr>
            <a:r>
              <a:rPr sz="1700">
                <a:solidFill>
                  <a:srgbClr val="0B1520"/>
                </a:solidFill>
                <a:latin typeface="Barlow"/>
              </a:rPr>
              <a:t>Within two weeks, the show lead files a short report: leads captured and qualified, meetings held, cost per qualified lead, what worked and what to change next year. Events keeps the reports with the booth drawings for the next planning round.</a:t>
            </a:r>
          </a:p>
        </p:txBody>
      </p:sp>
      <p:pic>
        <p:nvPicPr>
          <p:cNvPr id="5" name="Picture 4" descr="symbol_RGB_SOLID.png"/>
          <p:cNvPicPr>
            <a:picLocks noChangeAspect="1"/>
          </p:cNvPicPr>
          <p:nvPr/>
        </p:nvPicPr>
        <p:blipFill>
          <a:blip r:embed="rId2"/>
          <a:stretch>
            <a:fillRect/>
          </a:stretch>
        </p:blipFill>
        <p:spPr>
          <a:xfrm>
            <a:off x="11292840" y="6263640"/>
            <a:ext cx="320954" cy="329184"/>
          </a:xfrm>
          <a:prstGeom prst="rect">
            <a:avLst/>
          </a:prstGeom>
        </p:spPr>
      </p:pic>
      <p:sp>
        <p:nvSpPr>
          <p:cNvPr id="6" name="TextBox 5"/>
          <p:cNvSpPr txBox="1"/>
          <p:nvPr/>
        </p:nvSpPr>
        <p:spPr>
          <a:xfrm>
            <a:off x="731520" y="6309360"/>
            <a:ext cx="7315200" cy="274320"/>
          </a:xfrm>
          <a:prstGeom prst="rect">
            <a:avLst/>
          </a:prstGeom>
          <a:noFill/>
        </p:spPr>
        <p:txBody>
          <a:bodyPr wrap="none">
            <a:spAutoFit/>
          </a:bodyPr>
          <a:lstStyle/>
          <a:p>
            <a:r>
              <a:rPr sz="900">
                <a:solidFill>
                  <a:srgbClr val="5B6770"/>
                </a:solidFill>
                <a:latin typeface="Barlow"/>
              </a:rPr>
              <a:t>© 2026 RPGMotor Works GmbH  |  Internal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