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81F2C"/>
        </a:solidFill>
        <a:effectLst/>
      </p:bgPr>
    </p:bg>
    <p:spTree>
      <p:nvGrpSpPr>
        <p:cNvPr id="1" name=""/>
        <p:cNvGrpSpPr/>
        <p:nvPr/>
      </p:nvGrpSpPr>
      <p:grpSpPr/>
      <p:pic>
        <p:nvPicPr>
          <p:cNvPr id="2" name="Picture 1" descr="servoprime-dark.png"/>
          <p:cNvPicPr>
            <a:picLocks noChangeAspect="1"/>
          </p:cNvPicPr>
          <p:nvPr/>
        </p:nvPicPr>
        <p:blipFill>
          <a:blip r:embed="rId2"/>
          <a:stretch>
            <a:fillRect/>
          </a:stretch>
        </p:blipFill>
        <p:spPr>
          <a:xfrm>
            <a:off x="5852160" y="0"/>
            <a:ext cx="12192000" cy="6858000"/>
          </a:xfrm>
          <a:prstGeom prst="rect">
            <a:avLst/>
          </a:prstGeom>
        </p:spPr>
      </p:pic>
      <p:sp>
        <p:nvSpPr>
          <p:cNvPr id="3" name="Rectangle 2"/>
          <p:cNvSpPr/>
          <p:nvPr/>
        </p:nvSpPr>
        <p:spPr>
          <a:xfrm>
            <a:off x="731520" y="3977639"/>
            <a:ext cx="2011680" cy="8229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011680"/>
            <a:ext cx="5669280" cy="1828800"/>
          </a:xfrm>
          <a:prstGeom prst="rect">
            <a:avLst/>
          </a:prstGeom>
          <a:noFill/>
        </p:spPr>
        <p:txBody>
          <a:bodyPr wrap="square">
            <a:spAutoFit/>
          </a:bodyPr>
          <a:lstStyle/>
          <a:p>
            <a:r>
              <a:rPr sz="4400" b="1">
                <a:solidFill>
                  <a:srgbClr val="FFFFFF"/>
                </a:solidFill>
                <a:latin typeface="Barlow"/>
              </a:rPr>
              <a:t>Trade show standards</a:t>
            </a:r>
          </a:p>
          <a:p>
            <a:r>
              <a:rPr sz="1800">
                <a:solidFill>
                  <a:srgbClr val="C1C6C8"/>
                </a:solidFill>
                <a:latin typeface="Barlow"/>
              </a:rPr>
              <a:t>Sales team lineup, 2026</a:t>
            </a:r>
          </a:p>
        </p:txBody>
      </p:sp>
      <p:pic>
        <p:nvPicPr>
          <p:cNvPr id="5" name="Picture 4" descr="horizontal_RGB_REVERSE.png"/>
          <p:cNvPicPr>
            <a:picLocks noChangeAspect="1"/>
          </p:cNvPicPr>
          <p:nvPr/>
        </p:nvPicPr>
        <p:blipFill>
          <a:blip r:embed="rId3"/>
          <a:stretch>
            <a:fillRect/>
          </a:stretch>
        </p:blipFill>
        <p:spPr>
          <a:xfrm>
            <a:off x="731520" y="5852160"/>
            <a:ext cx="2103120" cy="4572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RPGMotor Engineering Summit 2026</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Stuttgart headquarters, Building A Forum. Tuesday 16 June to Wednesday 17 June 2026.</a:t>
            </a:r>
          </a:p>
          <a:p>
            <a:pPr>
              <a:spcAft>
                <a:spcPts val="800"/>
              </a:spcAft>
            </a:pPr>
            <a:r>
              <a:rPr sz="1700">
                <a:solidFill>
                  <a:srgbClr val="0B1520"/>
                </a:solidFill>
                <a:latin typeface="Barlow"/>
              </a:rPr>
              <a:t>Two days for customer engineers, channel partners and our own application teams to work through real drive problems with the people who design our motors. Sessions are in English. Registration is by invitation through your RPGMotor Works sales contact.</a:t>
            </a:r>
          </a:p>
          <a:p>
            <a:pPr>
              <a:spcAft>
                <a:spcPts val="800"/>
              </a:spcAft>
            </a:pPr>
            <a:r>
              <a:rPr sz="1700">
                <a:solidFill>
                  <a:srgbClr val="0B1520"/>
                </a:solidFill>
                <a:latin typeface="Barlow"/>
              </a:rPr>
              <a:t>The hardware gallery in the foyer stays open both days, with sectioned motors from every product family and engineers from each division on hand to answer questions.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Day 1 morning: where motion is heading</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08:30 Registration and coffee in the Forum foyer</a:t>
            </a:r>
          </a:p>
          <a:p>
            <a:pPr>
              <a:spcAft>
                <a:spcPts val="800"/>
              </a:spcAft>
            </a:pPr>
            <a:r>
              <a:rPr sz="1700">
                <a:solidFill>
                  <a:srgbClr val="0B1520"/>
                </a:solidFill>
                <a:latin typeface="Barlow"/>
              </a:rPr>
              <a:t>09:15 Welcome from the Managing Director</a:t>
            </a:r>
          </a:p>
          <a:p>
            <a:pPr>
              <a:spcAft>
                <a:spcPts val="800"/>
              </a:spcAft>
            </a:pPr>
            <a:r>
              <a:rPr sz="1700">
                <a:solidFill>
                  <a:srgbClr val="0B1520"/>
                </a:solidFill>
                <a:latin typeface="Barlow"/>
              </a:rPr>
              <a:t>09:45 Keynote: designing motors for twenty years of service</a:t>
            </a:r>
          </a:p>
          <a:p>
            <a:pPr>
              <a:spcAft>
                <a:spcPts val="800"/>
              </a:spcAft>
            </a:pPr>
            <a:r>
              <a:rPr sz="1700">
                <a:solidFill>
                  <a:srgbClr val="0B1520"/>
                </a:solidFill>
                <a:latin typeface="Barlow"/>
              </a:rPr>
              <a:t>10:45 Break and hardware gallery</a:t>
            </a:r>
          </a:p>
          <a:p>
            <a:pPr>
              <a:spcAft>
                <a:spcPts val="800"/>
              </a:spcAft>
            </a:pPr>
            <a:r>
              <a:rPr sz="1700">
                <a:solidFill>
                  <a:srgbClr val="0B1520"/>
                </a:solidFill>
                <a:latin typeface="Barlow"/>
              </a:rPr>
              <a:t>11:15 Panel: electrification in heavy equipment, with CargoMax and eMotion engineers</a:t>
            </a:r>
          </a:p>
          <a:p>
            <a:pPr>
              <a:spcAft>
                <a:spcPts val="800"/>
              </a:spcAft>
            </a:pPr>
            <a:r>
              <a:rPr sz="1700">
                <a:solidFill>
                  <a:srgbClr val="0B1520"/>
                </a:solidFill>
                <a:latin typeface="Barlow"/>
              </a:rPr>
              <a:t>12:30 Lunch in the staff restaurant</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Day 1 afternoon: technical tracks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Choose one track per session</a:t>
            </a:r>
          </a:p>
          <a:p>
            <a:pPr>
              <a:spcAft>
                <a:spcPts val="800"/>
              </a:spcAft>
            </a:pPr>
            <a:r>
              <a:rPr sz="1700">
                <a:solidFill>
                  <a:srgbClr val="0B1520"/>
                </a:solidFill>
                <a:latin typeface="Barlow"/>
              </a:rPr>
              <a:t>13:45 Track A: servo tuning for high-dynamic axes with ServoXcel</a:t>
            </a:r>
          </a:p>
          <a:p>
            <a:pPr>
              <a:spcAft>
                <a:spcPts val="800"/>
              </a:spcAft>
            </a:pPr>
            <a:r>
              <a:rPr sz="1700">
                <a:solidFill>
                  <a:srgbClr val="0B1520"/>
                </a:solidFill>
                <a:latin typeface="Barlow"/>
              </a:rPr>
              <a:t>13:45 Track B: thermal design for sealed BLDC motors</a:t>
            </a:r>
          </a:p>
          <a:p>
            <a:pPr>
              <a:spcAft>
                <a:spcPts val="800"/>
              </a:spcAft>
            </a:pPr>
            <a:r>
              <a:rPr sz="1700">
                <a:solidFill>
                  <a:srgbClr val="0B1520"/>
                </a:solidFill>
                <a:latin typeface="Barlow"/>
              </a:rPr>
              <a:t>15:15 Track A: RoboTorq joint integration, from CAD to commissioning</a:t>
            </a:r>
          </a:p>
          <a:p>
            <a:pPr>
              <a:spcAft>
                <a:spcPts val="800"/>
              </a:spcAft>
            </a:pPr>
            <a:r>
              <a:rPr sz="1700">
                <a:solidFill>
                  <a:srgbClr val="0B1520"/>
                </a:solidFill>
                <a:latin typeface="Barlow"/>
              </a:rPr>
              <a:t>14:45 Break and coffee</a:t>
            </a:r>
          </a:p>
          <a:p>
            <a:pPr>
              <a:spcAft>
                <a:spcPts val="800"/>
              </a:spcAft>
            </a:pPr>
            <a:r>
              <a:rPr sz="1700">
                <a:solidFill>
                  <a:srgbClr val="0B1520"/>
                </a:solidFill>
                <a:latin typeface="Barlow"/>
              </a:rPr>
              <a:t>15:15 Track B: DriveSense condition data and what it tells you</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Day 2: hands-on labs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09:00 Lab 1: motor sizing workshop, bring your own duty cycle</a:t>
            </a:r>
          </a:p>
          <a:p>
            <a:pPr>
              <a:spcAft>
                <a:spcPts val="800"/>
              </a:spcAft>
            </a:pPr>
            <a:r>
              <a:rPr sz="1700">
                <a:solidFill>
                  <a:srgbClr val="0B1520"/>
                </a:solidFill>
                <a:latin typeface="Barlow"/>
              </a:rPr>
              <a:t>09:00 Lab 2: encoder and feedback troubleshooting</a:t>
            </a:r>
          </a:p>
          <a:p>
            <a:pPr>
              <a:spcAft>
                <a:spcPts val="800"/>
              </a:spcAft>
            </a:pPr>
            <a:r>
              <a:rPr sz="1700">
                <a:solidFill>
                  <a:srgbClr val="0B1520"/>
                </a:solidFill>
                <a:latin typeface="Barlow"/>
              </a:rPr>
              <a:t>10:30 Break</a:t>
            </a:r>
          </a:p>
          <a:p>
            <a:pPr>
              <a:spcAft>
                <a:spcPts val="800"/>
              </a:spcAft>
            </a:pPr>
            <a:r>
              <a:rPr sz="1700">
                <a:solidFill>
                  <a:srgbClr val="0B1520"/>
                </a:solidFill>
                <a:latin typeface="Barlow"/>
              </a:rPr>
              <a:t>11:00 Lab 3: AeroX qualification process (restricted, cleared attendees only)</a:t>
            </a:r>
          </a:p>
          <a:p>
            <a:pPr>
              <a:spcAft>
                <a:spcPts val="800"/>
              </a:spcAft>
            </a:pPr>
            <a:r>
              <a:rPr sz="1700">
                <a:solidFill>
                  <a:srgbClr val="0B1520"/>
                </a:solidFill>
                <a:latin typeface="Barlow"/>
              </a:rPr>
              <a:t>11:00 Lab 4: WindTurn pitch and yaw drive maintenance</a:t>
            </a:r>
          </a:p>
          <a:p>
            <a:pPr>
              <a:spcAft>
                <a:spcPts val="800"/>
              </a:spcAft>
            </a:pPr>
            <a:r>
              <a:rPr sz="1700">
                <a:solidFill>
                  <a:srgbClr val="0B1520"/>
                </a:solidFill>
                <a:latin typeface="Barlow"/>
              </a:rPr>
              <a:t>12:30 Lunch and one-to-one engineering clinics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Practical information</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The Forum is a five-minute walk from the visitor car park. Safety shoes are provided for the factory tour and the labs; please bring your own if you prefer. Photography is not allowed in the test halls.</a:t>
            </a:r>
          </a:p>
          <a:p>
            <a:pPr>
              <a:spcAft>
                <a:spcPts val="800"/>
              </a:spcAft>
            </a:pPr>
            <a:r>
              <a:rPr sz="1700">
                <a:solidFill>
                  <a:srgbClr val="0B1520"/>
                </a:solidFill>
                <a:latin typeface="Barlow"/>
              </a:rPr>
              <a:t>Tell us about dietary requirements when you register. Every session room has a hearing loop, and all slides are shared with attendees after the summit, except material from the restricted AeroX lab.</a:t>
            </a:r>
          </a:p>
          <a:p>
            <a:pPr>
              <a:spcAft>
                <a:spcPts val="800"/>
              </a:spcAft>
            </a:pPr>
            <a:r>
              <a:rPr sz="1700">
                <a:solidFill>
                  <a:srgbClr val="0B1520"/>
                </a:solidFill>
                <a:latin typeface="Barlow"/>
              </a:rPr>
              <a:t>Questions about travel, hotels or accessibility: Derek Tran, Events Manager, marketing@rpgmotor-works.com, or the Germany switchboard on +49 711 555 0100.</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