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81F2C"/>
        </a:solidFill>
        <a:effectLst/>
      </p:bgPr>
    </p:bg>
    <p:spTree>
      <p:nvGrpSpPr>
        <p:cNvPr id="1" name=""/>
        <p:cNvGrpSpPr/>
        <p:nvPr/>
      </p:nvGrpSpPr>
      <p:grpSpPr/>
      <p:sp>
        <p:nvSpPr>
          <p:cNvPr id="2" name="Rectangle 1"/>
          <p:cNvSpPr/>
          <p:nvPr/>
        </p:nvSpPr>
        <p:spPr>
          <a:xfrm>
            <a:off x="731520" y="3977639"/>
            <a:ext cx="2011680" cy="82296"/>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2011680"/>
            <a:ext cx="5669280" cy="1828800"/>
          </a:xfrm>
          <a:prstGeom prst="rect">
            <a:avLst/>
          </a:prstGeom>
          <a:noFill/>
        </p:spPr>
        <p:txBody>
          <a:bodyPr wrap="square">
            <a:spAutoFit/>
          </a:bodyPr>
          <a:lstStyle/>
          <a:p>
            <a:r>
              <a:rPr sz="4400" b="1">
                <a:solidFill>
                  <a:srgbClr val="FFFFFF"/>
                </a:solidFill>
                <a:latin typeface="Barlow"/>
              </a:rPr>
              <a:t>Receptionist greeting script</a:t>
            </a:r>
          </a:p>
          <a:p>
            <a:r>
              <a:rPr sz="1800">
                <a:solidFill>
                  <a:srgbClr val="C1C6C8"/>
                </a:solidFill>
                <a:latin typeface="Barlow"/>
              </a:rPr>
              <a:t>Training deck, 2026</a:t>
            </a:r>
          </a:p>
        </p:txBody>
      </p:sp>
      <p:pic>
        <p:nvPicPr>
          <p:cNvPr id="4" name="Picture 3" descr="horizontal_RGB_REVERSE.png"/>
          <p:cNvPicPr>
            <a:picLocks noChangeAspect="1"/>
          </p:cNvPicPr>
          <p:nvPr/>
        </p:nvPicPr>
        <p:blipFill>
          <a:blip r:embed="rId2"/>
          <a:stretch>
            <a:fillRect/>
          </a:stretch>
        </p:blipFill>
        <p:spPr>
          <a:xfrm>
            <a:off x="731520" y="5852160"/>
            <a:ext cx="2103120" cy="45720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How we answer</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Why the greeting matters</a:t>
            </a:r>
          </a:p>
          <a:p>
            <a:pPr>
              <a:spcAft>
                <a:spcPts val="800"/>
              </a:spcAft>
            </a:pPr>
            <a:r>
              <a:rPr sz="1700">
                <a:solidFill>
                  <a:srgbClr val="0B1520"/>
                </a:solidFill>
                <a:latin typeface="Barlow"/>
              </a:rPr>
              <a:t>For many customers the first voice they hear from RPGMotor Works is on the phone, often when a line is down and they're under pressure. A calm, consistent greeting tells them they've reached people who can help. Most callers decide within the first few seconds whether they trust the person on the other end.</a:t>
            </a:r>
          </a:p>
          <a:p>
            <a:pPr>
              <a:spcAft>
                <a:spcPts val="800"/>
              </a:spcAft>
            </a:pPr>
            <a:r>
              <a:rPr sz="1700">
                <a:solidFill>
                  <a:srgbClr val="0B1520"/>
                </a:solidFill>
                <a:latin typeface="Barlow"/>
              </a:rPr>
              <a:t>Who uses these scripts</a:t>
            </a:r>
          </a:p>
          <a:p>
            <a:pPr>
              <a:spcAft>
                <a:spcPts val="800"/>
              </a:spcAft>
            </a:pPr>
            <a:r>
              <a:rPr sz="1700">
                <a:solidFill>
                  <a:srgbClr val="0B1520"/>
                </a:solidFill>
                <a:latin typeface="Barlow"/>
              </a:rPr>
              <a:t>Receptionists, switchboard operators, ServiceLine dispatchers and anyone covering a published number at any of our eight sites. Recorded greetings and on-hold messages use the same wording. New staff practice the scripts with their team lead before they take live calls, and temporary cover staff get a printed copy at the desk.</a:t>
            </a:r>
          </a:p>
          <a:p>
            <a:pPr>
              <a:spcAft>
                <a:spcPts val="800"/>
              </a:spcAft>
            </a:pPr>
            <a:r>
              <a:rPr sz="1700">
                <a:solidFill>
                  <a:srgbClr val="0B1520"/>
                </a:solidFill>
                <a:latin typeface="Barlow"/>
              </a:rPr>
              <a:t>Say the name in full</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How we answer</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Always say "RPGMotor Works", spoken as "R-P-G Motor Works". Never shorten it to RPG or Motor Works, and never answer with a product name alone. Spell it on request as R, P, G, then Motor Works as two words. Division and site names come after the company name, never before it.</a:t>
            </a:r>
          </a:p>
          <a:p>
            <a:pPr>
              <a:spcAft>
                <a:spcPts val="800"/>
              </a:spcAft>
            </a:pPr>
            <a:r>
              <a:rPr sz="1700">
                <a:solidFill>
                  <a:srgbClr val="0B1520"/>
                </a:solidFill>
                <a:latin typeface="Barlow"/>
              </a:rPr>
              <a:t>Local language first</a:t>
            </a:r>
          </a:p>
          <a:p>
            <a:pPr>
              <a:spcAft>
                <a:spcPts val="800"/>
              </a:spcAft>
            </a:pPr>
            <a:r>
              <a:rPr sz="1700">
                <a:solidFill>
                  <a:srgbClr val="0B1520"/>
                </a:solidFill>
                <a:latin typeface="Barlow"/>
              </a:rPr>
              <a:t>Greet in the local language, then repeat in English when the caller doesn't respond or answers in English. The scripts below give the English line; local versions are on the brand portal.</a:t>
            </a:r>
          </a:p>
          <a:p>
            <a:pPr>
              <a:spcAft>
                <a:spcPts val="800"/>
              </a:spcAft>
            </a:pPr>
            <a:r>
              <a:rPr sz="1700">
                <a:solidFill>
                  <a:srgbClr val="0B1520"/>
                </a:solidFill>
                <a:latin typeface="Barlow"/>
              </a:rPr>
              <a:t>Pace and tone</a:t>
            </a:r>
          </a:p>
          <a:p>
            <a:pPr>
              <a:spcAft>
                <a:spcPts val="800"/>
              </a:spcAft>
            </a:pPr>
            <a:r>
              <a:rPr sz="1700">
                <a:solidFill>
                  <a:srgbClr val="0B1520"/>
                </a:solidFill>
                <a:latin typeface="Barlow"/>
              </a:rPr>
              <a:t>Speak slowly enough to be understood on a poor mobile line. Smile while you speak; it carries. Don't rush the company name to get to your own. Keep your voice even when the caller is upset. Don't use slang, internal shorthand or part numbers the caller hasn't used first.</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How we answer</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Ask, then listen</a:t>
            </a:r>
          </a:p>
          <a:p>
            <a:pPr>
              <a:spcAft>
                <a:spcPts val="800"/>
              </a:spcAft>
            </a:pPr>
            <a:r>
              <a:rPr sz="1700">
                <a:solidFill>
                  <a:srgbClr val="0B1520"/>
                </a:solidFill>
                <a:latin typeface="Barlow"/>
              </a:rPr>
              <a:t>Ask for the caller's name, company and what they need. Write it down before you transfer so they don't have to repeat themselves. Note the time of the call and a callback number in case the line drops.</a:t>
            </a:r>
          </a:p>
          <a:p>
            <a:pPr>
              <a:spcAft>
                <a:spcPts val="800"/>
              </a:spcAft>
            </a:pPr>
            <a:r>
              <a:rPr sz="1700">
                <a:solidFill>
                  <a:srgbClr val="0B1520"/>
                </a:solidFill>
                <a:latin typeface="Barlow"/>
              </a:rPr>
              <a:t>Service calls come first</a:t>
            </a:r>
          </a:p>
          <a:p>
            <a:pPr>
              <a:spcAft>
                <a:spcPts val="800"/>
              </a:spcAft>
            </a:pPr>
            <a:r>
              <a:rPr sz="1700">
                <a:solidFill>
                  <a:srgbClr val="0B1520"/>
                </a:solidFill>
                <a:latin typeface="Barlow"/>
              </a:rPr>
              <a:t>If a caller says a machine is down, take the serial number from the ServiceLine label and pass the call straight to the ServiceLine dispatcher. Don't put a line-down call on hold to look someone up. The dispatcher will ask for the site address, the fault and whether anyone is hurt, so collect those if you can do it quickly.</a:t>
            </a:r>
          </a:p>
          <a:p>
            <a:pPr>
              <a:spcAft>
                <a:spcPts val="800"/>
              </a:spcAft>
            </a:pPr>
            <a:r>
              <a:rPr sz="1700">
                <a:solidFill>
                  <a:srgbClr val="0B1520"/>
                </a:solidFill>
                <a:latin typeface="Barlow"/>
              </a:rPr>
              <a:t>Transfers</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How we answer</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Tell the caller who you're putting them through to. If nobody answers within 30 seconds, take the call back, apologize and offer to take a message or try someone else. Never transfer a caller into a voicemail box without telling them first, and never transfer the same caller twice without speaking to them in between.</a:t>
            </a:r>
          </a:p>
          <a:p>
            <a:pPr>
              <a:spcAft>
                <a:spcPts val="800"/>
              </a:spcAft>
            </a:pPr>
            <a:r>
              <a:rPr sz="1700">
                <a:solidFill>
                  <a:srgbClr val="0B1520"/>
                </a:solidFill>
                <a:latin typeface="Barlow"/>
              </a:rPr>
              <a:t>Hold</a:t>
            </a:r>
          </a:p>
          <a:p>
            <a:pPr>
              <a:spcAft>
                <a:spcPts val="800"/>
              </a:spcAft>
            </a:pPr>
            <a:r>
              <a:rPr sz="1700">
                <a:solidFill>
                  <a:srgbClr val="0B1520"/>
                </a:solidFill>
                <a:latin typeface="Barlow"/>
              </a:rPr>
              <a:t>Ask before you put anyone on hold and wait for an answer. Come back every 30 seconds with an update. On-hold music is the approved RPG audio track only; never play the radio.</a:t>
            </a:r>
          </a:p>
          <a:p>
            <a:pPr>
              <a:spcAft>
                <a:spcPts val="800"/>
              </a:spcAft>
            </a:pPr>
            <a:r>
              <a:rPr sz="1700">
                <a:solidFill>
                  <a:srgbClr val="0B1520"/>
                </a:solidFill>
                <a:latin typeface="Barlow"/>
              </a:rPr>
              <a:t>Media, legal and complaints</a:t>
            </a:r>
          </a:p>
          <a:p>
            <a:pPr>
              <a:spcAft>
                <a:spcPts val="800"/>
              </a:spcAft>
            </a:pPr>
            <a:r>
              <a:rPr sz="1700">
                <a:solidFill>
                  <a:srgbClr val="0B1520"/>
                </a:solidFill>
                <a:latin typeface="Barlow"/>
              </a:rPr>
              <a:t>Journalists go to Communications on +49 711 555 0100 or press@rpgmotor-works.com. Legal letters and formal complaints are logged and passed to the site manager the same day. Never give an opinion on the phone. Be polite, take contact details and the question, and say that the right person will call back.</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How we answer</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Out of hours</a:t>
            </a:r>
          </a:p>
          <a:p>
            <a:pPr>
              <a:spcAft>
                <a:spcPts val="800"/>
              </a:spcAft>
            </a:pPr>
            <a:r>
              <a:rPr sz="1700">
                <a:solidFill>
                  <a:srgbClr val="0B1520"/>
                </a:solidFill>
                <a:latin typeface="Barlow"/>
              </a:rPr>
              <a:t>Outside office hours, calls to the main line play the recorded greeting and offer the 24-hour ServiceLine option. Check the recording every quarter and after every holiday change. Recorded greetings are voiced by trained staff, not by text-to-speech, and changes are approved by Brand before they go live.</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RPGMotor Works main line</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Good morning, RPGMotor Works. This is [name]. How can I help you today?</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RPG ServiceLine, 24-hour service line</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RPG ServiceLine, this is [name]. Is a machine down right now, or is this about a planned service or spare parts?</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Stuttgart, global headquarters</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Good morning, RPGMotor Works in Stuttgart. My name is [name]. How can I help you?</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Munich plant</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Good morning, RPGMotor Works, Munich plant. This is [name]. Who would you like to speak to?</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Kitchener, Americas headquarters</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Good morning, RPGMotor Works Americas in Kitchener. This is [name]. How can I help you today?</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Detroit, mobility engineering</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Good morning, RPGMotor Works in Detroit, Mobility division. This is [name]. How may I direct your call?</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Greenville plant</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Good morning, RPGMotor Works in Greenville. This is [name]. How can I help you?</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San Luis Potosí plant</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Buenos días, RPGMotor Works en San Luis Potosí. Habla [name]. Good morning, RPGMotor Works, how can I help you?</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Pune plant and engineering center</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Good morning, RPGMotor Works in Pune. This is [name]. How may I help you today?</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Bengaluru R&amp;D and DriveSense support</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Good morning, RPGMotor Works in Bengaluru, DriveSense support. This is [name]. Do you have your sensor or account ID handy?</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Aerospace &amp; Defense division</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Good morning, RPGMotor Works, Aerospace and Defense. This is [name]. May I have your name and your company, please?</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Out-of-hours recorded greeting</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Thank you for calling RPGMotor Works. Our offices are closed. If a machine is down and you need service now, press 1 for RPG ServiceLine, available 24 hours a day. To leave a message, press 2.</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